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92CE2B-D41E-402D-89EA-13383B44E128}">
  <a:tblStyle styleId="{1692CE2B-D41E-402D-89EA-13383B44E1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7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L="457200" marR="0" lvl="0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60896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b="1"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087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69" name="Google Shape;169;p10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" name="Google Shape;170;p10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739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79" name="Google Shape;179;p11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0" name="Google Shape;180;p11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635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3851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392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7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5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8290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208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432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294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136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9548194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2520"/>
              <a:buNone/>
              <a:defRPr sz="36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2"/>
          </p:nvPr>
        </p:nvSpPr>
        <p:spPr>
          <a:xfrm>
            <a:off x="1270001" y="2174876"/>
            <a:ext cx="9548193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 </a:t>
            </a:r>
            <a:endParaRPr dirty="0"/>
          </a:p>
        </p:txBody>
      </p:sp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dirty="0"/>
              <a:t>Interest and Dividend Income</a:t>
            </a:r>
            <a:br>
              <a:rPr lang="en-US" sz="3959" dirty="0"/>
            </a:br>
            <a:endParaRPr sz="395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163" name="Google Shape;163;p19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  <p:sp>
        <p:nvSpPr>
          <p:cNvPr id="164" name="Google Shape;164;p19"/>
          <p:cNvSpPr txBox="1">
            <a:spLocks noGrp="1"/>
          </p:cNvSpPr>
          <p:nvPr>
            <p:ph type="body" idx="1"/>
          </p:nvPr>
        </p:nvSpPr>
        <p:spPr>
          <a:xfrm>
            <a:off x="1077846" y="1524000"/>
            <a:ext cx="10123554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 dirty="0"/>
              <a:t>Summary of potentially many individual transactions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Only summary values need to be entered on TaxSlayer Interest screen 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640"/>
              <a:buChar char="•"/>
            </a:pPr>
            <a:r>
              <a:rPr lang="en-US" dirty="0"/>
              <a:t> </a:t>
            </a:r>
            <a:r>
              <a:rPr lang="en-US" sz="2200" dirty="0"/>
              <a:t>Use name of Brokerage as payer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Detail transactions backing up summary data are usually listed on later pages in statement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If there is a tax-exempt interest amount (Box 8), then that amount is tax exempt federally, but you may need to examine detail to determine how much is tax exempt for New Jersey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420"/>
              <a:buChar char="•"/>
            </a:pPr>
            <a:r>
              <a:rPr lang="en-US" sz="2200" dirty="0"/>
              <a:t>Tax-exempt mutual funds should have a breakdown of tax-exempt percentages by state</a:t>
            </a:r>
            <a:endParaRPr dirty="0"/>
          </a:p>
          <a:p>
            <a:pPr marL="341313" lvl="0" indent="-19907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1099-INT on Brokerage Statement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173" name="Google Shape;173;p2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  <p:sp>
        <p:nvSpPr>
          <p:cNvPr id="174" name="Google Shape;174;p20"/>
          <p:cNvSpPr txBox="1">
            <a:spLocks noGrp="1"/>
          </p:cNvSpPr>
          <p:nvPr>
            <p:ph type="body" idx="1"/>
          </p:nvPr>
        </p:nvSpPr>
        <p:spPr>
          <a:xfrm>
            <a:off x="1077846" y="1600200"/>
            <a:ext cx="10352154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Tax exempt on Federal return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Taxability varies for NJ, depending on bonds held by fund (look at statement detail pages)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Interest attributable to Federal obligations (including P.R., territories, etc.) always tax exempt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Interest attributable to other states except NJ always taxable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Interest attributable to NJ bonds only tax exempt if fund is “NJ Qualified Investment Fund” (usually has NJ in name of fund)</a:t>
            </a:r>
            <a:endParaRPr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239"/>
              <a:buChar char="•"/>
            </a:pPr>
            <a:r>
              <a:rPr lang="en-US" sz="2035" dirty="0"/>
              <a:t>Interest on NJ bonds held individually by taxpayer (not in a mutual fund) always tax exempt</a:t>
            </a:r>
            <a:endParaRPr sz="2035" dirty="0"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Exempt Interest Dividends from Mutual Funds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183" name="Google Shape;183;p2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 dirty="0"/>
          </a:p>
        </p:txBody>
      </p:sp>
      <p:sp>
        <p:nvSpPr>
          <p:cNvPr id="184" name="Google Shape;184;p21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8425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Enter full amount of Federal Exempt Interest Dividends from Box 10 on </a:t>
            </a:r>
            <a:r>
              <a:rPr lang="en-US" sz="2240" dirty="0" smtClean="0"/>
              <a:t>Dividend Income </a:t>
            </a:r>
            <a:r>
              <a:rPr lang="en-US" sz="2240" dirty="0"/>
              <a:t>screen 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Brokerage statement usually provides percentages of bonds in different categories (i.e. – Federal, each state).  Apply those percentages to Federal Exempt Interest Dividends amount as appropriate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 smtClean="0"/>
              <a:t>Click “Add Dividend Items” to add a </a:t>
            </a:r>
            <a:r>
              <a:rPr lang="en-US" sz="2240" dirty="0"/>
              <a:t>Taxable </a:t>
            </a:r>
            <a:r>
              <a:rPr lang="en-US" sz="2240" dirty="0" smtClean="0"/>
              <a:t>State Interest </a:t>
            </a:r>
            <a:r>
              <a:rPr lang="en-US" sz="2240" dirty="0"/>
              <a:t>Item screen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If Federal or multi-state fund, add all non-Federal amounts (including NJ amounts) as amount that is taxable for NJ 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If fund is NJ specific, add only amount from states other than NJ as amount that is taxable for NJ </a:t>
            </a:r>
            <a:endParaRPr sz="2240" dirty="0"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TS – Entering Exempt Interest Dividends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09" y="1604865"/>
            <a:ext cx="10450545" cy="3994438"/>
          </a:xfrm>
        </p:spPr>
        <p:txBody>
          <a:bodyPr/>
          <a:lstStyle/>
          <a:p>
            <a:pPr>
              <a:buSzPct val="70000"/>
            </a:pPr>
            <a:r>
              <a:rPr lang="en-US" dirty="0" smtClean="0"/>
              <a:t>For federal tax purposes, early withdrawal penalty on 1099-INT is included in </a:t>
            </a:r>
            <a:r>
              <a:rPr lang="en-US" smtClean="0"/>
              <a:t>taxable interest income </a:t>
            </a:r>
            <a:r>
              <a:rPr lang="en-US" dirty="0" smtClean="0"/>
              <a:t>and an adjustment to income is made for the </a:t>
            </a:r>
            <a:r>
              <a:rPr lang="en-US" smtClean="0"/>
              <a:t>same amount</a:t>
            </a:r>
            <a:endParaRPr lang="en-US" dirty="0" smtClean="0"/>
          </a:p>
          <a:p>
            <a:pPr>
              <a:buSzPct val="70000"/>
            </a:pPr>
            <a:r>
              <a:rPr lang="en-US" dirty="0" smtClean="0"/>
              <a:t>For NJ tax purposes, early withdrawal penalty is not included in taxable interest income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Withdrawal Penalty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8425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NJ does not always follow Federal taxability rules for       interest</a:t>
            </a:r>
            <a:endParaRPr dirty="0"/>
          </a:p>
          <a:p>
            <a:pPr marL="914400" lvl="1" indent="-338137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 See NJ GIT-5 for list of taxable and tax-exempt obligations</a:t>
            </a:r>
            <a:endParaRPr dirty="0"/>
          </a:p>
          <a:p>
            <a:pPr marL="914400" lvl="1" indent="-268287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980"/>
              <a:buChar char="─"/>
            </a:pPr>
            <a:r>
              <a:rPr lang="en-US" dirty="0"/>
              <a:t> Available from NJ Division of Taxation website</a:t>
            </a:r>
            <a:endParaRPr dirty="0"/>
          </a:p>
          <a:p>
            <a:pPr marL="646112" lvl="1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980"/>
              <a:buNone/>
            </a:pPr>
            <a:r>
              <a:rPr lang="en-US" dirty="0"/>
              <a:t> </a:t>
            </a:r>
            <a:endParaRPr dirty="0"/>
          </a:p>
        </p:txBody>
      </p:sp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>
            <a:off x="1066803" y="-46116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Tax Exempt Interest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105" name="Google Shape;105;p1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1"/>
          </p:nvPr>
        </p:nvSpPr>
        <p:spPr>
          <a:xfrm>
            <a:off x="986475" y="1377950"/>
            <a:ext cx="10333800" cy="47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lvl="0" indent="-34131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80" dirty="0"/>
              <a:t>NJ Exempt </a:t>
            </a:r>
            <a:endParaRPr sz="2480" dirty="0"/>
          </a:p>
          <a:p>
            <a:pPr marL="914400" lvl="1" indent="-32264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─"/>
            </a:pPr>
            <a:r>
              <a:rPr lang="en-US" sz="2170" dirty="0"/>
              <a:t>Most federal obligations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DC, Puerto Rico, Virgin Islands, US </a:t>
            </a:r>
            <a:r>
              <a:rPr lang="en-US" sz="2170" dirty="0" smtClean="0"/>
              <a:t>Possessions obligations</a:t>
            </a:r>
            <a:endParaRPr dirty="0"/>
          </a:p>
          <a:p>
            <a:pPr marL="914400" lvl="1" indent="-338137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NJ issued individual bonds</a:t>
            </a:r>
            <a:endParaRPr sz="217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NJ obligations if in a mutual fund which is a Qualified Investment Fund ( &gt; 80% NJ exempt)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80" dirty="0"/>
              <a:t>NJ Taxable </a:t>
            </a:r>
            <a:endParaRPr dirty="0"/>
          </a:p>
          <a:p>
            <a:pPr marL="914400" lvl="1" indent="-338137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Bonds issued by states other than NJ</a:t>
            </a:r>
            <a:endParaRPr sz="217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NJ obligations if in a mutual fund which is </a:t>
            </a:r>
            <a:r>
              <a:rPr lang="en-US" sz="2170" u="sng" dirty="0"/>
              <a:t>not</a:t>
            </a:r>
            <a:r>
              <a:rPr lang="en-US" sz="2170" dirty="0"/>
              <a:t> a Qualified Investment Fund (&lt; 20% NJ exempt)</a:t>
            </a:r>
            <a:endParaRPr sz="2170" u="sng" dirty="0"/>
          </a:p>
          <a:p>
            <a:pPr marL="1600160" lvl="3" indent="-130168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ts val="1550"/>
              <a:buNone/>
            </a:pPr>
            <a:endParaRPr sz="1550" dirty="0"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NJ Tax Rules for Taxability (GIT-5)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Summary of Tax Exempt – Federal vs NJ</a:t>
            </a:r>
            <a:endParaRPr dirty="0"/>
          </a:p>
        </p:txBody>
      </p:sp>
      <p:graphicFrame>
        <p:nvGraphicFramePr>
          <p:cNvPr id="115" name="Google Shape;115;p14"/>
          <p:cNvGraphicFramePr/>
          <p:nvPr/>
        </p:nvGraphicFramePr>
        <p:xfrm>
          <a:off x="708338" y="1605105"/>
          <a:ext cx="10264475" cy="4496835"/>
        </p:xfrm>
        <a:graphic>
          <a:graphicData uri="http://schemas.openxmlformats.org/drawingml/2006/table">
            <a:tbl>
              <a:tblPr firstRow="1" bandRow="1">
                <a:noFill/>
                <a:tableStyleId>{1692CE2B-D41E-402D-89EA-13383B44E128}</a:tableStyleId>
              </a:tblPr>
              <a:tblGrid>
                <a:gridCol w="6833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87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Interest Type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Exempt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From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Federal Tax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Exempt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From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NJ Tax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8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/>
                        <a:t>Interest from U.S. Savings Bonds</a:t>
                      </a:r>
                      <a:endParaRPr sz="24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Interest from NJ state/municipal bonds</a:t>
                      </a:r>
                      <a:endParaRPr sz="2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Interest  from state/municipal  bonds other than NJ</a:t>
                      </a:r>
                      <a:endParaRPr sz="2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123" name="Google Shape;123;p1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124" name="Google Shape;124;p15"/>
          <p:cNvSpPr txBox="1">
            <a:spLocks noGrp="1"/>
          </p:cNvSpPr>
          <p:nvPr>
            <p:ph type="body" idx="1"/>
          </p:nvPr>
        </p:nvSpPr>
        <p:spPr>
          <a:xfrm>
            <a:off x="1282700" y="1393601"/>
            <a:ext cx="9842400" cy="43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■"/>
            </a:pPr>
            <a:r>
              <a:rPr lang="en-US" dirty="0"/>
              <a:t>Adjustments need to be made in Taxslayer for differences when entering the 1099-INT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Char char="■"/>
            </a:pPr>
            <a:r>
              <a:rPr lang="en-US" dirty="0"/>
              <a:t>Income is tax exempt for Federal and taxable for NJ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Char char="─"/>
            </a:pPr>
            <a:r>
              <a:rPr lang="en-US" sz="3200" dirty="0"/>
              <a:t>For example, bonds from states other than NJ</a:t>
            </a:r>
            <a:endParaRPr sz="3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Char char="─"/>
            </a:pPr>
            <a:r>
              <a:rPr lang="en-US" sz="3200" dirty="0"/>
              <a:t>Click “Add Interest Items” on </a:t>
            </a:r>
            <a:r>
              <a:rPr lang="en-US" sz="3200" dirty="0" smtClean="0"/>
              <a:t>Interest Income screen </a:t>
            </a:r>
            <a:r>
              <a:rPr lang="en-US" sz="3200" dirty="0"/>
              <a:t>to add it to state income </a:t>
            </a:r>
            <a:endParaRPr sz="3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Char char="─"/>
            </a:pPr>
            <a:r>
              <a:rPr lang="en-US" sz="3200" dirty="0"/>
              <a:t>Select NJ as state and enter taxable amount</a:t>
            </a:r>
            <a:endParaRPr sz="3200" dirty="0"/>
          </a:p>
          <a:p>
            <a:pPr marL="914400" lvl="1" indent="-171894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None/>
            </a:pPr>
            <a:endParaRPr sz="2380" dirty="0"/>
          </a:p>
        </p:txBody>
      </p:sp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TS Adjustments for Differences in Federal vs. NJ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>
            <a:spLocks noGrp="1"/>
          </p:cNvSpPr>
          <p:nvPr>
            <p:ph type="ftr" idx="11"/>
          </p:nvPr>
        </p:nvSpPr>
        <p:spPr>
          <a:xfrm>
            <a:off x="3603885" y="620893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31" name="Google Shape;131;p1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Entering 1099-Int for Obligation of Another State</a:t>
            </a:r>
            <a:br>
              <a:rPr lang="en-US" sz="3600" dirty="0"/>
            </a:br>
            <a:r>
              <a:rPr lang="en-US" sz="3600" dirty="0"/>
              <a:t>Tax exempt for Federal, Taxable for NJ</a:t>
            </a:r>
            <a:endParaRPr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1375954"/>
            <a:ext cx="8317230" cy="53557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4686" y="1480457"/>
            <a:ext cx="2281645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Tax-exempt for Federal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96047" y="1698171"/>
            <a:ext cx="548639" cy="8708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54583" y="5852160"/>
            <a:ext cx="4598126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to add to New Jersey State Return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127863" y="6026331"/>
            <a:ext cx="418011" cy="3483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143" name="Google Shape;143;p1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  <p:sp>
        <p:nvSpPr>
          <p:cNvPr id="144" name="Google Shape;144;p1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Entering 1099-INT for Obligation of Another State</a:t>
            </a:r>
            <a:br>
              <a:rPr lang="en-US" sz="3600" dirty="0"/>
            </a:br>
            <a:r>
              <a:rPr lang="en-US" sz="3600" dirty="0"/>
              <a:t>Tax exempt for Federal, Taxable for NJ</a:t>
            </a:r>
            <a:endParaRPr sz="3600" dirty="0"/>
          </a:p>
        </p:txBody>
      </p:sp>
      <p:pic>
        <p:nvPicPr>
          <p:cNvPr id="145" name="Google Shape;14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8146" y="1607127"/>
            <a:ext cx="7273636" cy="423949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7"/>
          <p:cNvSpPr txBox="1"/>
          <p:nvPr/>
        </p:nvSpPr>
        <p:spPr>
          <a:xfrm flipH="1">
            <a:off x="2331718" y="4114801"/>
            <a:ext cx="4754882" cy="369332"/>
          </a:xfrm>
          <a:prstGeom prst="rect">
            <a:avLst/>
          </a:prstGeom>
          <a:solidFill>
            <a:srgbClr val="31859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Federal tax exempt amount that is taxable for NJ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7" name="Google Shape;147;p17"/>
          <p:cNvCxnSpPr>
            <a:stCxn id="146" idx="3"/>
          </p:cNvCxnSpPr>
          <p:nvPr/>
        </p:nvCxnSpPr>
        <p:spPr>
          <a:xfrm flipH="1">
            <a:off x="1905118" y="4299467"/>
            <a:ext cx="426600" cy="4380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700" y="1754188"/>
            <a:ext cx="9472386" cy="4022725"/>
          </a:xfrm>
        </p:spPr>
        <p:txBody>
          <a:bodyPr/>
          <a:lstStyle/>
          <a:p>
            <a:pPr marL="341313" lvl="0" indent="-341313">
              <a:lnSpc>
                <a:spcPct val="80000"/>
              </a:lnSpc>
              <a:buSzPts val="1904"/>
            </a:pPr>
            <a:r>
              <a:rPr lang="en-US" dirty="0"/>
              <a:t>Income is taxable for Federal and tax exempt for NJ</a:t>
            </a:r>
          </a:p>
          <a:p>
            <a:pPr lvl="1" indent="-338138">
              <a:lnSpc>
                <a:spcPct val="80000"/>
              </a:lnSpc>
              <a:buSzPts val="2618"/>
            </a:pPr>
            <a:r>
              <a:rPr lang="en-US" sz="3200" dirty="0"/>
              <a:t>For example, US government bond</a:t>
            </a:r>
          </a:p>
          <a:p>
            <a:pPr lvl="1" indent="-338138">
              <a:lnSpc>
                <a:spcPct val="80000"/>
              </a:lnSpc>
              <a:buSzPts val="2618"/>
            </a:pPr>
            <a:r>
              <a:rPr lang="en-US" sz="3200" dirty="0"/>
              <a:t>Enter amount to be subtracted from NJ income on the </a:t>
            </a:r>
            <a:r>
              <a:rPr lang="en-US" sz="3200" dirty="0" smtClean="0"/>
              <a:t>Interest Income </a:t>
            </a:r>
            <a:r>
              <a:rPr lang="en-US" sz="3200" dirty="0"/>
              <a:t>screen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496840" cy="1143000"/>
          </a:xfrm>
        </p:spPr>
        <p:txBody>
          <a:bodyPr/>
          <a:lstStyle/>
          <a:p>
            <a:r>
              <a:rPr lang="en-US" sz="3600" dirty="0"/>
              <a:t>TS Adjustments for Differences in Federal vs. </a:t>
            </a:r>
            <a:r>
              <a:rPr lang="en-US" sz="3600" dirty="0" smtClean="0"/>
              <a:t>NJ      </a:t>
            </a:r>
            <a:r>
              <a:rPr lang="en-US" sz="1800" dirty="0" smtClean="0"/>
              <a:t>cont’d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69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53" name="Google Shape;153;p18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 dirty="0"/>
          </a:p>
        </p:txBody>
      </p:sp>
      <p:sp>
        <p:nvSpPr>
          <p:cNvPr id="154" name="Google Shape;154;p18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Entering 1099-INT for US Government Obligation</a:t>
            </a:r>
            <a:br>
              <a:rPr lang="en-US" sz="3600" dirty="0"/>
            </a:br>
            <a:r>
              <a:rPr lang="en-US" sz="3600" dirty="0"/>
              <a:t>Taxable for Federal, Tax Exempt for NJ </a:t>
            </a:r>
            <a:endParaRPr sz="3600" dirty="0"/>
          </a:p>
        </p:txBody>
      </p:sp>
      <p:cxnSp>
        <p:nvCxnSpPr>
          <p:cNvPr id="157" name="Google Shape;157;p18"/>
          <p:cNvCxnSpPr/>
          <p:nvPr/>
        </p:nvCxnSpPr>
        <p:spPr>
          <a:xfrm rot="10800000">
            <a:off x="1981200" y="5181600"/>
            <a:ext cx="762000" cy="22860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97577"/>
            <a:ext cx="8273143" cy="55604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3691" y="2577737"/>
            <a:ext cx="2177143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Taxable for Federal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43200" y="2717074"/>
            <a:ext cx="1184366" cy="870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23360" y="6447867"/>
            <a:ext cx="4397829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Tax Exempt for NJ, subtract from state return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743200" y="6377094"/>
            <a:ext cx="1280160" cy="20651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710</Words>
  <Application>Microsoft Office PowerPoint</Application>
  <PresentationFormat>Widescreen</PresentationFormat>
  <Paragraphs>97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Noto Sans Symbols</vt:lpstr>
      <vt:lpstr>2018 Templet</vt:lpstr>
      <vt:lpstr>Interest and Dividend Income </vt:lpstr>
      <vt:lpstr>Tax Exempt Interest</vt:lpstr>
      <vt:lpstr>NJ Tax Rules for Taxability (GIT-5)</vt:lpstr>
      <vt:lpstr>Summary of Tax Exempt – Federal vs NJ</vt:lpstr>
      <vt:lpstr>TS Adjustments for Differences in Federal vs. NJ</vt:lpstr>
      <vt:lpstr>Entering 1099-Int for Obligation of Another State Tax exempt for Federal, Taxable for NJ</vt:lpstr>
      <vt:lpstr>Entering 1099-INT for Obligation of Another State Tax exempt for Federal, Taxable for NJ</vt:lpstr>
      <vt:lpstr>TS Adjustments for Differences in Federal vs. NJ      cont’d</vt:lpstr>
      <vt:lpstr>Entering 1099-INT for US Government Obligation Taxable for Federal, Tax Exempt for NJ </vt:lpstr>
      <vt:lpstr>1099-INT on Brokerage Statement</vt:lpstr>
      <vt:lpstr>Exempt Interest Dividends from Mutual Funds</vt:lpstr>
      <vt:lpstr>TS – Entering Exempt Interest Dividends</vt:lpstr>
      <vt:lpstr>Early Withdrawal Penalty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and Dividend Income</dc:title>
  <dc:creator>kathy</dc:creator>
  <cp:lastModifiedBy>kathy</cp:lastModifiedBy>
  <cp:revision>11</cp:revision>
  <dcterms:modified xsi:type="dcterms:W3CDTF">2019-11-23T20:29:34Z</dcterms:modified>
</cp:coreProperties>
</file>